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633" r:id="rId2"/>
    <p:sldId id="260" r:id="rId3"/>
    <p:sldId id="263" r:id="rId4"/>
    <p:sldId id="272" r:id="rId5"/>
    <p:sldId id="605" r:id="rId6"/>
    <p:sldId id="630" r:id="rId7"/>
    <p:sldId id="264" r:id="rId8"/>
    <p:sldId id="606" r:id="rId9"/>
    <p:sldId id="607" r:id="rId10"/>
    <p:sldId id="609" r:id="rId11"/>
    <p:sldId id="608" r:id="rId12"/>
    <p:sldId id="610" r:id="rId13"/>
    <p:sldId id="611" r:id="rId14"/>
    <p:sldId id="612" r:id="rId15"/>
    <p:sldId id="615" r:id="rId16"/>
    <p:sldId id="618" r:id="rId17"/>
    <p:sldId id="616" r:id="rId18"/>
    <p:sldId id="619" r:id="rId19"/>
    <p:sldId id="620" r:id="rId20"/>
    <p:sldId id="622" r:id="rId21"/>
    <p:sldId id="621" r:id="rId22"/>
    <p:sldId id="623" r:id="rId23"/>
    <p:sldId id="624" r:id="rId24"/>
    <p:sldId id="629" r:id="rId25"/>
    <p:sldId id="625" r:id="rId26"/>
    <p:sldId id="626" r:id="rId27"/>
    <p:sldId id="627" r:id="rId28"/>
    <p:sldId id="631" r:id="rId29"/>
    <p:sldId id="632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50" autoAdjust="0"/>
    <p:restoredTop sz="94660"/>
  </p:normalViewPr>
  <p:slideViewPr>
    <p:cSldViewPr snapToGrid="0">
      <p:cViewPr>
        <p:scale>
          <a:sx n="40" d="100"/>
          <a:sy n="40" d="100"/>
        </p:scale>
        <p:origin x="-2262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0667E2-4EE1-4ABC-AE1E-3C16CD978115}" type="slidenum">
              <a:rPr lang="pt-BR" altLang="pt-BR" smtClean="0"/>
              <a:pPr eaLnBrk="1" hangingPunct="1">
                <a:spcBef>
                  <a:spcPct val="0"/>
                </a:spcBef>
              </a:pPr>
              <a:t>25</a:t>
            </a:fld>
            <a:endParaRPr lang="pt-BR" altLang="pt-BR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B6BC82-7D07-44E0-B4CE-399E107AA103}" type="slidenum">
              <a:rPr lang="pt-BR" altLang="pt-BR" smtClean="0"/>
              <a:pPr eaLnBrk="1" hangingPunct="1">
                <a:spcBef>
                  <a:spcPct val="0"/>
                </a:spcBef>
              </a:pPr>
              <a:t>26</a:t>
            </a:fld>
            <a:endParaRPr lang="pt-BR" altLang="pt-BR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36D043-DEE4-4DB5-961A-50B806EC71D0}" type="slidenum">
              <a:rPr lang="pt-BR" altLang="pt-BR" smtClean="0"/>
              <a:pPr eaLnBrk="1" hangingPunct="1">
                <a:spcBef>
                  <a:spcPct val="0"/>
                </a:spcBef>
              </a:pPr>
              <a:t>27</a:t>
            </a:fld>
            <a:endParaRPr lang="pt-BR" altLang="pt-BR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2503" y="1894854"/>
            <a:ext cx="8710863" cy="341632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5400" dirty="0">
                <a:latin typeface="Berylium" panose="02000000000000000000" pitchFamily="2" charset="0"/>
              </a:rPr>
              <a:t>Comunicação direta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5400" dirty="0" smtClean="0">
                <a:latin typeface="Berylium" panose="02000000000000000000" pitchFamily="2" charset="0"/>
              </a:rPr>
              <a:t>Perdão</a:t>
            </a:r>
            <a:endParaRPr lang="pt-BR" sz="5400" dirty="0">
              <a:latin typeface="Berylium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5400" dirty="0">
                <a:latin typeface="Berylium" panose="02000000000000000000" pitchFamily="2" charset="0"/>
              </a:rPr>
              <a:t>Ofensa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5400" dirty="0">
                <a:latin typeface="Berylium" panose="02000000000000000000" pitchFamily="2" charset="0"/>
              </a:rPr>
              <a:t>Idolatria no coração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2505" y="336884"/>
            <a:ext cx="8710863" cy="1299411"/>
          </a:xfrm>
          <a:prstGeom prst="rect">
            <a:avLst/>
          </a:prstGeom>
          <a:solidFill>
            <a:schemeClr val="accent2">
              <a:lumMod val="20000"/>
              <a:lumOff val="80000"/>
              <a:alpha val="33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ylium" panose="02000000000000000000" pitchFamily="2" charset="0"/>
              </a:rPr>
              <a:t>Perfil de um discípulo de Cristo</a:t>
            </a:r>
            <a:endParaRPr lang="pt-BR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ylium" panose="02000000000000000000" pitchFamily="2" charset="0"/>
            </a:endParaRPr>
          </a:p>
        </p:txBody>
      </p:sp>
      <p:sp>
        <p:nvSpPr>
          <p:cNvPr id="2" name="Explosão 1 1"/>
          <p:cNvSpPr/>
          <p:nvPr/>
        </p:nvSpPr>
        <p:spPr>
          <a:xfrm>
            <a:off x="6160168" y="4066676"/>
            <a:ext cx="2983832" cy="2646947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Próximos </a:t>
            </a:r>
            <a:r>
              <a:rPr lang="pt-BR" sz="20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Domningos</a:t>
            </a: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na EBD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46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-448234" y="2783329"/>
            <a:ext cx="8810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Sacramentos: Divórcio e </a:t>
            </a:r>
          </a:p>
          <a:p>
            <a:pPr algn="ctr"/>
            <a:r>
              <a:rPr lang="pt-BR" sz="5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                         </a:t>
            </a:r>
            <a:r>
              <a:rPr lang="pt-BR" sz="50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ReCasamento</a:t>
            </a:r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0" y="1233830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Alguns pressupostos: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5919" y="1886742"/>
            <a:ext cx="89115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800"/>
              </a:spcBef>
              <a:buAutoNum type="alphaLcParenR"/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Escrituras Sagradas têm autoridade para definir a posição da igreja sobre Divórcio e </a:t>
            </a:r>
            <a:r>
              <a:rPr lang="pt-BR" sz="2700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Recasamento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sp>
        <p:nvSpPr>
          <p:cNvPr id="9" name="TextBox 39"/>
          <p:cNvSpPr txBox="1"/>
          <p:nvPr/>
        </p:nvSpPr>
        <p:spPr>
          <a:xfrm>
            <a:off x="232446" y="3377970"/>
            <a:ext cx="891155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b) Sendo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Escrituras Sagradas </a:t>
            </a:r>
            <a:r>
              <a:rPr lang="pt-BR" sz="2700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autoritativas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sobre este assunto, nossas confissões como igreja local,</a:t>
            </a:r>
          </a:p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   </a:t>
            </a:r>
            <a:r>
              <a:rPr lang="pt-BR" sz="2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não </a:t>
            </a:r>
            <a:r>
              <a:rPr lang="pt-BR" sz="2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são dependentes das leis civis do país,</a:t>
            </a:r>
          </a:p>
          <a:p>
            <a:r>
              <a:rPr lang="pt-BR" sz="2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    - nem</a:t>
            </a:r>
            <a:r>
              <a:rPr lang="pt-BR" sz="2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, em sua essência, provenientes da cultura, </a:t>
            </a:r>
          </a:p>
          <a:p>
            <a:r>
              <a:rPr lang="pt-BR" sz="2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    - nem </a:t>
            </a:r>
            <a:r>
              <a:rPr lang="pt-BR" sz="2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adaptadas de alguma declaração eclesiástica.</a:t>
            </a: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0" y="1233830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Alguns pressupostos: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5919" y="1886742"/>
            <a:ext cx="8911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) Uma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pessoa ou casal que viva em uma dessas condições não estão sob “maldição de Deus”, mas debaixo de um padrão não ideal quanto ao casamento.</a:t>
            </a:r>
            <a:endParaRPr lang="pt-BR" sz="27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167130" y="3606576"/>
            <a:ext cx="891155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d) Divórcio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e </a:t>
            </a:r>
            <a:r>
              <a:rPr lang="pt-BR" sz="2700" dirty="0" err="1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recasamento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se enquadram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numa condição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permanente, e portanto, mesmo que os envolvidos tenham recebido o perdão de Deus e tratado biblicamente com as pessoas envolvidas, terão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um estado não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ideal ao plano do Senhor.</a:t>
            </a:r>
            <a:endParaRPr lang="pt-BR" sz="2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09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05" y="1187308"/>
            <a:ext cx="6015789" cy="535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593427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3871" y="1596909"/>
            <a:ext cx="83624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err="1" smtClean="0">
                <a:solidFill>
                  <a:srgbClr val="FF0000"/>
                </a:solidFill>
              </a:rPr>
              <a:t>Mt</a:t>
            </a:r>
            <a:r>
              <a:rPr lang="pt-BR" sz="2800" b="1" dirty="0" smtClean="0">
                <a:solidFill>
                  <a:srgbClr val="FF0000"/>
                </a:solidFill>
              </a:rPr>
              <a:t> </a:t>
            </a:r>
            <a:r>
              <a:rPr lang="pt-BR" sz="2800" b="1" dirty="0">
                <a:solidFill>
                  <a:srgbClr val="FF0000"/>
                </a:solidFill>
              </a:rPr>
              <a:t>19.8</a:t>
            </a:r>
            <a:r>
              <a:rPr lang="pt-BR" sz="2800" dirty="0">
                <a:solidFill>
                  <a:srgbClr val="FF0000"/>
                </a:solidFill>
              </a:rPr>
              <a:t> </a:t>
            </a:r>
            <a:r>
              <a:rPr lang="pt-BR" sz="2800" dirty="0"/>
              <a:t>Jesus Cristo diz que Moisés “permitiu” o divórcio por causa da dureza dos corações do povo. Isso quer dizer que Moisés não ordenou o divórcio como mandamento, mas regulamentou uma prática já existente entre o povo. Vamos entender o que a Lei prescreveu: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4735" y="4486480"/>
            <a:ext cx="8362474" cy="1200329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Jesus respondeu: "Moisés lhes permitiu divorciar-se de suas mulheres por causa da dureza de coração de vocês. Mas não foi assim desde o princípio.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err="1" smtClean="0">
                <a:solidFill>
                  <a:srgbClr val="FF0000"/>
                </a:solidFill>
              </a:rPr>
              <a:t>Dt</a:t>
            </a:r>
            <a:r>
              <a:rPr lang="pt-BR" sz="2000" b="1" dirty="0" smtClean="0">
                <a:solidFill>
                  <a:srgbClr val="FF0000"/>
                </a:solidFill>
              </a:rPr>
              <a:t> 24.1-4 – </a:t>
            </a:r>
          </a:p>
          <a:p>
            <a:r>
              <a:rPr lang="pt-BR" sz="2000" dirty="0" smtClean="0"/>
              <a:t>A </a:t>
            </a:r>
            <a:r>
              <a:rPr lang="pt-BR" sz="2000" dirty="0"/>
              <a:t>maneira de entender esse texto é: se aquilo que é dito nos versículos 1-3 acontecer, então se aplica a restrição do versículo 4. Isto significa que o divórcio era praticado, e que algum tipo de contrato era dado à esposa rejeitada, e que ela então ficava livre para casar-se com quem quisesse.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4735" y="3557269"/>
            <a:ext cx="8362474" cy="3170099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000" b="1" dirty="0" smtClean="0"/>
              <a:t>QUANDO </a:t>
            </a:r>
            <a:r>
              <a:rPr lang="pt-BR" sz="2000" b="1" dirty="0"/>
              <a:t>um homem tomar uma mulher e se casar com ela, então será que, se não achar graça em seus olhos, por nela encontrar coisa indecente, far-lhe-á uma carta de repúdio, e </a:t>
            </a:r>
            <a:r>
              <a:rPr lang="pt-BR" sz="2000" b="1" dirty="0" err="1"/>
              <a:t>lha</a:t>
            </a:r>
            <a:r>
              <a:rPr lang="pt-BR" sz="2000" b="1" dirty="0"/>
              <a:t> dará na sua mão, e a despedirá da sua casa.  </a:t>
            </a:r>
            <a:r>
              <a:rPr lang="pt-BR" sz="2000" b="1" baseline="30000" dirty="0"/>
              <a:t>2</a:t>
            </a:r>
            <a:r>
              <a:rPr lang="pt-BR" sz="2000" b="1" dirty="0"/>
              <a:t> Se ela, pois, saindo da sua casa, for e se casar com outro homem,  </a:t>
            </a:r>
            <a:r>
              <a:rPr lang="pt-BR" sz="2000" b="1" baseline="30000" dirty="0"/>
              <a:t>3</a:t>
            </a:r>
            <a:r>
              <a:rPr lang="pt-BR" sz="2000" b="1" dirty="0"/>
              <a:t> E este também a desprezar, e lhe fizer carta de repúdio, e </a:t>
            </a:r>
            <a:r>
              <a:rPr lang="pt-BR" sz="2000" b="1" dirty="0" err="1"/>
              <a:t>lha</a:t>
            </a:r>
            <a:r>
              <a:rPr lang="pt-BR" sz="2000" b="1" dirty="0"/>
              <a:t> der na sua mão, e a despedir da sua casa, ou se este último homem, que a tomou para si por mulher, vier a morrer,  </a:t>
            </a:r>
            <a:r>
              <a:rPr lang="pt-BR" sz="2000" b="1" baseline="30000" dirty="0"/>
              <a:t>4</a:t>
            </a:r>
            <a:r>
              <a:rPr lang="pt-BR" sz="2000" b="1" dirty="0"/>
              <a:t> Então seu primeiro marido, que a despediu, não poderá tornar a tomá-la, para que seja sua mulher, depois que foi contaminada; pois é abominação perante o SENHOR; assim não farás pecar a terra que o SENHOR teu Deus te dá por herança.</a:t>
            </a:r>
            <a:endParaRPr lang="pt-BR" sz="2000" dirty="0"/>
          </a:p>
        </p:txBody>
      </p:sp>
      <p:sp>
        <p:nvSpPr>
          <p:cNvPr id="9" name="Rectangle 2"/>
          <p:cNvSpPr/>
          <p:nvPr/>
        </p:nvSpPr>
        <p:spPr>
          <a:xfrm>
            <a:off x="547796" y="1306269"/>
            <a:ext cx="264527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de Moisés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4735" y="28060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05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/>
          <p:nvPr/>
        </p:nvSpPr>
        <p:spPr>
          <a:xfrm>
            <a:off x="547796" y="1306269"/>
            <a:ext cx="264527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de Moisés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0" y="1919729"/>
            <a:ext cx="9144000" cy="40318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ó"/>
              <a:defRPr/>
            </a:pPr>
            <a:r>
              <a:rPr lang="pt-BR" sz="3200" b="1" u="sng" dirty="0">
                <a:solidFill>
                  <a:schemeClr val="tx1"/>
                </a:solidFill>
              </a:rPr>
              <a:t>Há 2 proibições para divórcio na Lei </a:t>
            </a:r>
            <a:r>
              <a:rPr lang="pt-BR" sz="3200" b="1" u="sng" dirty="0" err="1">
                <a:solidFill>
                  <a:schemeClr val="tx1"/>
                </a:solidFill>
              </a:rPr>
              <a:t>moisaica</a:t>
            </a:r>
            <a:r>
              <a:rPr lang="pt-BR" sz="3200" dirty="0">
                <a:solidFill>
                  <a:schemeClr val="tx1"/>
                </a:solidFill>
              </a:rPr>
              <a:t>:</a:t>
            </a:r>
          </a:p>
          <a:p>
            <a:pPr>
              <a:defRPr/>
            </a:pPr>
            <a:endParaRPr lang="pt-BR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t-BR" sz="3200" b="1" dirty="0" err="1">
                <a:solidFill>
                  <a:srgbClr val="FF0000"/>
                </a:solidFill>
              </a:rPr>
              <a:t>Dt</a:t>
            </a:r>
            <a:r>
              <a:rPr lang="pt-BR" sz="3200" b="1" dirty="0">
                <a:solidFill>
                  <a:srgbClr val="FF0000"/>
                </a:solidFill>
              </a:rPr>
              <a:t> 22.13-19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– Um marido rejeitar a esposa difamando-a de não ser virgem, e depois ser provado sua inocência  </a:t>
            </a:r>
          </a:p>
          <a:p>
            <a:pPr>
              <a:defRPr/>
            </a:pPr>
            <a:r>
              <a:rPr lang="pt-BR" sz="3200" b="1" dirty="0" err="1">
                <a:solidFill>
                  <a:srgbClr val="FF0000"/>
                </a:solidFill>
              </a:rPr>
              <a:t>Dt</a:t>
            </a:r>
            <a:r>
              <a:rPr lang="pt-BR" sz="3200" b="1" dirty="0">
                <a:solidFill>
                  <a:srgbClr val="FF0000"/>
                </a:solidFill>
              </a:rPr>
              <a:t> 22.28-29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– Fornicação, quando solteiros tem relação sexual e depois não querem permanecer juntos.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334735" y="569364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2758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-165518" y="428859"/>
            <a:ext cx="9001000" cy="6035635"/>
          </a:xfrm>
          <a:prstGeom prst="foldedCorner">
            <a:avLst>
              <a:gd name="adj" fmla="val 17120"/>
            </a:avLst>
          </a:prstGeom>
          <a:blipFill>
            <a:blip r:embed="rId2" cstate="print"/>
            <a:tile tx="0" ty="0" sx="100000" sy="100000" flip="none" algn="tl"/>
          </a:blipFill>
          <a:ln>
            <a:headEnd/>
            <a:tailEnd/>
          </a:ln>
          <a:scene3d>
            <a:camera prst="perspectiveLeft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Recapitulando:	</a:t>
            </a:r>
          </a:p>
          <a:p>
            <a:pPr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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lei de Moisés não criou o divórcio, mas regulamentou uma prática comum no meio do povo.</a:t>
            </a:r>
          </a:p>
          <a:p>
            <a:pPr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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lei de Moisés não tratou de todos os aspectos ou causas para o divórcio.</a:t>
            </a:r>
          </a:p>
          <a:p>
            <a:pPr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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lei de Moisés focalizou a realidade local dos israelitas.</a:t>
            </a:r>
          </a:p>
        </p:txBody>
      </p:sp>
    </p:spTree>
    <p:extLst>
      <p:ext uri="{BB962C8B-B14F-4D97-AF65-F5344CB8AC3E}">
        <p14:creationId xmlns:p14="http://schemas.microsoft.com/office/powerpoint/2010/main" val="289655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err="1" smtClean="0">
                <a:solidFill>
                  <a:srgbClr val="FF0000"/>
                </a:solidFill>
              </a:rPr>
              <a:t>Mt</a:t>
            </a:r>
            <a:r>
              <a:rPr lang="pt-BR" sz="2400" b="1" dirty="0" smtClean="0">
                <a:solidFill>
                  <a:srgbClr val="FF0000"/>
                </a:solidFill>
              </a:rPr>
              <a:t> 5.31-32 </a:t>
            </a:r>
          </a:p>
          <a:p>
            <a:r>
              <a:rPr lang="pt-BR" sz="2400" dirty="0"/>
              <a:t>No Sermão do Monte Jesus confronta os religiosos sobre sua prática de divórcio, onde havia um repúdio deliberado dos maridos contra as esposas. </a:t>
            </a:r>
            <a:endParaRPr lang="pt-BR" sz="2400" dirty="0" smtClean="0"/>
          </a:p>
          <a:p>
            <a:r>
              <a:rPr lang="pt-BR" sz="2400" dirty="0"/>
              <a:t>A questão principal era sobre os maus-tratos que as mulheres sofriam</a:t>
            </a:r>
          </a:p>
        </p:txBody>
      </p:sp>
      <p:sp>
        <p:nvSpPr>
          <p:cNvPr id="4" name="Retângulo 3"/>
          <p:cNvSpPr/>
          <p:nvPr/>
        </p:nvSpPr>
        <p:spPr>
          <a:xfrm>
            <a:off x="373871" y="4716498"/>
            <a:ext cx="8362474" cy="1938992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 baseline="30000" dirty="0"/>
              <a:t>31</a:t>
            </a:r>
            <a:r>
              <a:rPr lang="pt-BR" sz="2400" b="1" dirty="0"/>
              <a:t> Também foi dito: Aquele que repudiar sua mulher, dê-lhe carta de divórcio.  </a:t>
            </a:r>
            <a:r>
              <a:rPr lang="pt-BR" sz="2400" b="1" baseline="30000" dirty="0"/>
              <a:t>32</a:t>
            </a:r>
            <a:r>
              <a:rPr lang="pt-BR" sz="2400" b="1" dirty="0"/>
              <a:t> Eu, porém, vos digo: qualquer que repudiar sua mulher, exceto em caso de relações sexuais ilícitas, a expõe a tornar-se adúltera; e aquele que casar com a repudiada comete adultério. </a:t>
            </a:r>
            <a:endParaRPr lang="pt-BR" sz="2400" dirty="0"/>
          </a:p>
        </p:txBody>
      </p:sp>
      <p:sp>
        <p:nvSpPr>
          <p:cNvPr id="9" name="Rectangle 2"/>
          <p:cNvSpPr/>
          <p:nvPr/>
        </p:nvSpPr>
        <p:spPr>
          <a:xfrm>
            <a:off x="656736" y="1306269"/>
            <a:ext cx="242739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293914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572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err="1" smtClean="0">
                <a:solidFill>
                  <a:srgbClr val="FF0000"/>
                </a:solidFill>
              </a:rPr>
              <a:t>Mt</a:t>
            </a:r>
            <a:r>
              <a:rPr lang="pt-BR" sz="2800" b="1" dirty="0" smtClean="0">
                <a:solidFill>
                  <a:srgbClr val="FF0000"/>
                </a:solidFill>
              </a:rPr>
              <a:t> 5.31-32 </a:t>
            </a:r>
          </a:p>
        </p:txBody>
      </p:sp>
      <p:sp>
        <p:nvSpPr>
          <p:cNvPr id="9" name="Rectangle 2"/>
          <p:cNvSpPr/>
          <p:nvPr/>
        </p:nvSpPr>
        <p:spPr>
          <a:xfrm>
            <a:off x="656736" y="1306269"/>
            <a:ext cx="242739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90763" y="2284744"/>
            <a:ext cx="841850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As questões envolvidas são: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C00000"/>
                </a:solidFill>
              </a:rPr>
              <a:t>O marido deveria tratar dignamente sua esposa.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C00000"/>
                </a:solidFill>
              </a:rPr>
              <a:t>A única razão para “repúdio/divórcio/deixar” era “relações sexuais ilícitas”.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C00000"/>
                </a:solidFill>
              </a:rPr>
              <a:t>Essa razão expunha a esposa a tornar-se adúltera.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C00000"/>
                </a:solidFill>
              </a:rPr>
              <a:t>Aquele que se casasse com essa mulher se tornaria adúltero.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390980" y="576025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674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 smtClean="0">
                <a:solidFill>
                  <a:srgbClr val="FF0000"/>
                </a:solidFill>
              </a:rPr>
              <a:t>Mt</a:t>
            </a:r>
            <a:r>
              <a:rPr lang="pt-BR" sz="3600" b="1" dirty="0" smtClean="0">
                <a:solidFill>
                  <a:srgbClr val="FF0000"/>
                </a:solidFill>
              </a:rPr>
              <a:t> 19.3-9 </a:t>
            </a:r>
          </a:p>
        </p:txBody>
      </p:sp>
      <p:sp>
        <p:nvSpPr>
          <p:cNvPr id="9" name="Rectangle 2"/>
          <p:cNvSpPr/>
          <p:nvPr/>
        </p:nvSpPr>
        <p:spPr>
          <a:xfrm>
            <a:off x="656736" y="1306269"/>
            <a:ext cx="242739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40821" y="2511482"/>
            <a:ext cx="9144000" cy="41549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i="0" u="sng" strike="noStrike" kern="0" normalizeH="0" baseline="0" noProof="0" dirty="0" smtClean="0">
                <a:uLnTx/>
                <a:uFillTx/>
                <a:latin typeface="Arial"/>
                <a:ea typeface="+mn-ea"/>
                <a:cs typeface="+mn-cs"/>
              </a:rPr>
              <a:t>Pergunta </a:t>
            </a:r>
            <a:r>
              <a:rPr kumimoji="0" lang="pt-BR" sz="3200" i="0" u="sng" strike="noStrike" kern="0" normalizeH="0" baseline="0" noProof="0" dirty="0">
                <a:uLnTx/>
                <a:uFillTx/>
                <a:latin typeface="Arial"/>
                <a:ea typeface="+mn-ea"/>
                <a:cs typeface="+mn-cs"/>
              </a:rPr>
              <a:t>Principal</a:t>
            </a:r>
            <a:r>
              <a:rPr kumimoji="0" lang="pt-BR" sz="3200" i="0" strike="noStrike" kern="0" normalizeH="0" baseline="0" noProof="0" dirty="0"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pt-BR" sz="3200" i="0" strike="noStrike" kern="0" normalizeH="0" baseline="0" noProof="0" dirty="0"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É lícito ao marido repudiar a sua mulher por qualquer motivo?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i="0" strike="noStrike" kern="0" normalizeH="0" baseline="0" noProof="0" dirty="0"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i="0" strike="noStrike" kern="0" normalizeH="0" baseline="0" noProof="0" dirty="0">
                <a:uLnTx/>
                <a:uFillTx/>
                <a:latin typeface="Arial"/>
                <a:ea typeface="+mn-ea"/>
                <a:cs typeface="+mn-cs"/>
              </a:rPr>
              <a:t>Resposta de Jesus: </a:t>
            </a:r>
            <a:r>
              <a:rPr kumimoji="0" lang="pt-BR" sz="3200" i="0" strike="noStrike" kern="0" normalizeH="0" baseline="0" noProof="0" dirty="0"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O casamento é uma instituição indissolúvel </a:t>
            </a:r>
            <a:r>
              <a:rPr kumimoji="0" lang="pt-BR" sz="3200" i="0" strike="noStrike" kern="0" normalizeH="0" baseline="0" noProof="0" dirty="0">
                <a:solidFill>
                  <a:srgbClr val="FF0000"/>
                </a:solidFill>
                <a:uLnTx/>
                <a:uFillTx/>
                <a:latin typeface="Arial"/>
                <a:ea typeface="+mn-ea"/>
                <a:cs typeface="+mn-cs"/>
              </a:rPr>
              <a:t>(4-6)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i="0" strike="noStrike" kern="0" normalizeH="0" baseline="0" noProof="0" dirty="0"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uLnTx/>
                <a:uFillTx/>
                <a:latin typeface="American Classic" pitchFamily="18" charset="0"/>
                <a:ea typeface="+mn-ea"/>
                <a:cs typeface="+mn-cs"/>
              </a:rPr>
              <a:t>Jesus respondeu dizendo o que Deus pensa do casamento, em vez do divórcio.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293914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48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756172"/>
            <a:ext cx="8362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 smtClean="0">
                <a:solidFill>
                  <a:srgbClr val="FF0000"/>
                </a:solidFill>
              </a:rPr>
              <a:t>Mt</a:t>
            </a:r>
            <a:r>
              <a:rPr lang="pt-BR" sz="3600" b="1" dirty="0" smtClean="0">
                <a:solidFill>
                  <a:srgbClr val="FF0000"/>
                </a:solidFill>
              </a:rPr>
              <a:t> 19.3-9 </a:t>
            </a:r>
          </a:p>
        </p:txBody>
      </p:sp>
      <p:sp>
        <p:nvSpPr>
          <p:cNvPr id="9" name="Rectangle 2"/>
          <p:cNvSpPr/>
          <p:nvPr/>
        </p:nvSpPr>
        <p:spPr>
          <a:xfrm>
            <a:off x="656736" y="1306269"/>
            <a:ext cx="242739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40821" y="2367104"/>
            <a:ext cx="9144000" cy="450892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u="sng" kern="0" dirty="0">
                <a:latin typeface="Arial"/>
              </a:rPr>
              <a:t>2ª Pergunta</a:t>
            </a:r>
            <a:r>
              <a:rPr lang="pt-BR" sz="3200" kern="0" dirty="0">
                <a:latin typeface="Arial"/>
              </a:rPr>
              <a:t>: </a:t>
            </a:r>
            <a:r>
              <a:rPr lang="pt-BR" sz="3200" kern="0" dirty="0">
                <a:solidFill>
                  <a:srgbClr val="C00000"/>
                </a:solidFill>
                <a:latin typeface="Arial"/>
              </a:rPr>
              <a:t>Então, porque Moisés, mandou dar carta de divórcio e repudiar? </a:t>
            </a:r>
            <a:r>
              <a:rPr lang="pt-BR" sz="3200" kern="0" dirty="0">
                <a:solidFill>
                  <a:srgbClr val="FF0000"/>
                </a:solidFill>
                <a:latin typeface="Arial"/>
              </a:rPr>
              <a:t>(7)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100" kern="0" dirty="0"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kern="0" dirty="0">
                <a:latin typeface="Arial"/>
              </a:rPr>
              <a:t>Resposta de Jesus: </a:t>
            </a:r>
            <a:r>
              <a:rPr lang="pt-BR" sz="3200" kern="0" dirty="0">
                <a:solidFill>
                  <a:srgbClr val="C00000"/>
                </a:solidFill>
                <a:latin typeface="Arial"/>
              </a:rPr>
              <a:t>Moisés não mandou, ele apenas permitiu </a:t>
            </a:r>
            <a:r>
              <a:rPr lang="pt-BR" sz="3200" kern="0" dirty="0">
                <a:solidFill>
                  <a:srgbClr val="FF0000"/>
                </a:solidFill>
                <a:latin typeface="Arial"/>
              </a:rPr>
              <a:t>(8)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kern="0" dirty="0">
                <a:latin typeface="Arial"/>
              </a:rPr>
              <a:t>   a) Por causa da dureza de vossos corações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kern="0" dirty="0">
                <a:latin typeface="Arial"/>
              </a:rPr>
              <a:t>   b) Jesus ressaltou a reprovação de </a:t>
            </a:r>
            <a:r>
              <a:rPr lang="pt-BR" sz="2800" kern="0" dirty="0" smtClean="0">
                <a:latin typeface="Arial"/>
              </a:rPr>
              <a:t>Deus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kern="0" dirty="0" smtClean="0">
                <a:latin typeface="Arial"/>
              </a:rPr>
              <a:t> </a:t>
            </a:r>
            <a:endParaRPr lang="pt-BR" sz="2800" kern="0" dirty="0"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kern="0" dirty="0">
                <a:latin typeface="Arial"/>
              </a:rPr>
              <a:t>  </a:t>
            </a:r>
            <a:r>
              <a:rPr lang="pt-BR" sz="3200" b="1" kern="0" dirty="0">
                <a:solidFill>
                  <a:schemeClr val="accent4">
                    <a:lumMod val="50000"/>
                  </a:schemeClr>
                </a:solidFill>
                <a:latin typeface="Arial"/>
              </a:rPr>
              <a:t>Moisés fez uma concessão com respeito ao desígnio de Deus 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390763" y="60008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7703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-165518" y="428859"/>
            <a:ext cx="9001000" cy="5755422"/>
          </a:xfrm>
          <a:prstGeom prst="foldedCorner">
            <a:avLst>
              <a:gd name="adj" fmla="val 0"/>
            </a:avLst>
          </a:prstGeom>
          <a:blipFill>
            <a:blip r:embed="rId2" cstate="print"/>
            <a:tile tx="0" ty="0" sx="100000" sy="100000" flip="none" algn="tl"/>
          </a:blipFill>
          <a:ln>
            <a:headEnd/>
            <a:tailEnd/>
          </a:ln>
          <a:scene3d>
            <a:camera prst="perspectiveLeft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Ensino de Jesus:</a:t>
            </a:r>
            <a:r>
              <a:rPr lang="pt-BR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sym typeface="Wingdings 3"/>
              </a:rPr>
              <a:t>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O divórcio é permitido apenas em caso de “relações sexuais ilícitas” (</a:t>
            </a:r>
            <a:r>
              <a:rPr lang="pt-BR" sz="2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porneia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).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sym typeface="Wingdings 3"/>
              </a:rPr>
              <a:t>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Jesus eliminou as falsas interpretações da lei existentes.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 3" pitchFamily="18" charset="2"/>
              <a:buChar char="Q"/>
              <a:defRPr/>
            </a:pP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Há uma diferença entre esse termo e adultério. </a:t>
            </a:r>
            <a:r>
              <a:rPr lang="pt-B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“Relações sexuais ilícitas” é geral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enquanto que a </a:t>
            </a:r>
            <a:r>
              <a:rPr lang="pt-B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palavra adultério (</a:t>
            </a:r>
            <a:r>
              <a:rPr lang="pt-B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moicheia</a:t>
            </a:r>
            <a:r>
              <a:rPr lang="pt-B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) é específica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 Jesus não estava falando apenas de adultério porque este era passível de morte, conforme a lei (</a:t>
            </a:r>
            <a:r>
              <a:rPr lang="pt-BR" sz="2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Dt</a:t>
            </a:r>
            <a:r>
              <a:rPr lang="pt-B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22.22).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Classic" pitchFamily="18" charset="0"/>
              </a:rPr>
              <a:t>Portanto, (</a:t>
            </a:r>
            <a:r>
              <a:rPr lang="pt-BR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Classic" pitchFamily="18" charset="0"/>
              </a:rPr>
              <a:t>porneia</a:t>
            </a: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Classic" pitchFamily="18" charset="0"/>
              </a:rPr>
              <a:t>) pode ser entendida como qualquer forma de relação sexual ilegítima ao casamento na Bíblia</a:t>
            </a: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Classic" pitchFamily="18" charset="0"/>
              </a:rPr>
              <a:t>.</a:t>
            </a:r>
            <a:endParaRPr lang="pt-B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439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473191" y="1804298"/>
            <a:ext cx="8280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1 Coríntios 7</a:t>
            </a:r>
          </a:p>
        </p:txBody>
      </p:sp>
      <p:sp>
        <p:nvSpPr>
          <p:cNvPr id="9" name="Rectangle 2"/>
          <p:cNvSpPr/>
          <p:nvPr/>
        </p:nvSpPr>
        <p:spPr>
          <a:xfrm>
            <a:off x="456298" y="1306269"/>
            <a:ext cx="282827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Apóstolo Paulo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6297" y="2435169"/>
            <a:ext cx="8280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Responde </a:t>
            </a:r>
            <a:r>
              <a:rPr lang="pt-BR" sz="2800" dirty="0">
                <a:solidFill>
                  <a:prstClr val="black"/>
                </a:solidFill>
                <a:latin typeface="+mj-lt"/>
              </a:rPr>
              <a:t>a perguntas feitas pela igreja</a:t>
            </a:r>
          </a:p>
        </p:txBody>
      </p:sp>
      <p:sp>
        <p:nvSpPr>
          <p:cNvPr id="7" name="Retângulo 6"/>
          <p:cNvSpPr/>
          <p:nvPr/>
        </p:nvSpPr>
        <p:spPr>
          <a:xfrm>
            <a:off x="473191" y="3036625"/>
            <a:ext cx="8280046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2800" dirty="0" smtClean="0">
                <a:solidFill>
                  <a:srgbClr val="000000"/>
                </a:solidFill>
                <a:latin typeface="Calibri Light"/>
                <a:ea typeface="Calibri"/>
                <a:cs typeface="Arial"/>
              </a:rPr>
              <a:t>Influência </a:t>
            </a:r>
            <a:r>
              <a:rPr lang="pt-BR" sz="2800" dirty="0">
                <a:solidFill>
                  <a:srgbClr val="000000"/>
                </a:solidFill>
                <a:latin typeface="Calibri Light"/>
                <a:ea typeface="Calibri"/>
                <a:cs typeface="Arial"/>
              </a:rPr>
              <a:t>do dualismo grego entre a carne e o espírito na compreensão da realidade. </a:t>
            </a:r>
            <a:endParaRPr lang="pt-BR" sz="2800" dirty="0" smtClean="0">
              <a:solidFill>
                <a:srgbClr val="000000"/>
              </a:solidFill>
              <a:latin typeface="Calibri Light"/>
              <a:ea typeface="Calibri"/>
              <a:cs typeface="Arial"/>
            </a:endParaRPr>
          </a:p>
          <a:p>
            <a:pPr marL="914400" lvl="1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000000"/>
                </a:solidFill>
                <a:latin typeface="Calibri Light"/>
                <a:ea typeface="Calibri"/>
                <a:cs typeface="Arial"/>
              </a:rPr>
              <a:t>A </a:t>
            </a:r>
            <a:r>
              <a:rPr lang="pt-BR" sz="2800" dirty="0">
                <a:solidFill>
                  <a:srgbClr val="000000"/>
                </a:solidFill>
                <a:latin typeface="Calibri Light"/>
                <a:ea typeface="Calibri"/>
                <a:cs typeface="Arial"/>
              </a:rPr>
              <a:t>carne e a matéria eram más e o espírito era bom. Daí inquirirem a Paulo se era espiritual casar-se, visto que, se envolveriam fisicamente com alguém. </a:t>
            </a: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0763" y="5961218"/>
            <a:ext cx="8362474" cy="461665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 dirty="0"/>
              <a:t>1 </a:t>
            </a:r>
            <a:r>
              <a:rPr lang="pt-BR" sz="2400" b="1" dirty="0" err="1"/>
              <a:t>Co</a:t>
            </a:r>
            <a:r>
              <a:rPr lang="pt-BR" sz="2400" b="1" dirty="0"/>
              <a:t> 7:1  Quanto ao que me escrevestes,...</a:t>
            </a:r>
            <a:endParaRPr lang="pt-BR" sz="2300" dirty="0"/>
          </a:p>
        </p:txBody>
      </p:sp>
      <p:sp>
        <p:nvSpPr>
          <p:cNvPr id="16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3347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7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1 Coríntios 7</a:t>
            </a:r>
          </a:p>
        </p:txBody>
      </p:sp>
      <p:sp>
        <p:nvSpPr>
          <p:cNvPr id="9" name="Rectangle 2"/>
          <p:cNvSpPr/>
          <p:nvPr/>
        </p:nvSpPr>
        <p:spPr>
          <a:xfrm>
            <a:off x="456298" y="1306269"/>
            <a:ext cx="282827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Apóstolo Paulo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5050" y="2623776"/>
            <a:ext cx="8345582" cy="403187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1ª)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Pode um casal crente divorciar-se em nome da espiritualidade, para ter uma vida mais piedosa diante de Deus? </a:t>
            </a:r>
            <a:r>
              <a:rPr lang="pt-BR" sz="3200" b="1" dirty="0">
                <a:solidFill>
                  <a:srgbClr val="FF0000"/>
                </a:solidFill>
                <a:latin typeface="Arial"/>
              </a:rPr>
              <a:t>vv.10,11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3200" dirty="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dirty="0">
                <a:solidFill>
                  <a:srgbClr val="FFFFFF"/>
                </a:solidFill>
                <a:latin typeface="Arial"/>
              </a:rPr>
              <a:t>– </a:t>
            </a:r>
            <a:r>
              <a:rPr lang="pt-B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NÃO</a:t>
            </a:r>
            <a:r>
              <a:rPr lang="pt-BR" sz="3200" dirty="0">
                <a:solidFill>
                  <a:srgbClr val="FFFFFF"/>
                </a:solidFill>
                <a:latin typeface="Arial"/>
              </a:rPr>
              <a:t> – Paulo ordena que não se separem um do outro. Ele repete o ensino de Jesus (</a:t>
            </a:r>
            <a:r>
              <a:rPr lang="pt-BR" sz="3200" dirty="0" err="1">
                <a:solidFill>
                  <a:srgbClr val="FFFFFF"/>
                </a:solidFill>
                <a:latin typeface="Arial"/>
              </a:rPr>
              <a:t>Mt</a:t>
            </a:r>
            <a:r>
              <a:rPr lang="pt-BR" sz="3200" dirty="0">
                <a:solidFill>
                  <a:srgbClr val="FFFFFF"/>
                </a:solidFill>
                <a:latin typeface="Arial"/>
              </a:rPr>
              <a:t> 19).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4272" y="60008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96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1 Coríntios 7</a:t>
            </a:r>
          </a:p>
        </p:txBody>
      </p:sp>
      <p:sp>
        <p:nvSpPr>
          <p:cNvPr id="9" name="Rectangle 2"/>
          <p:cNvSpPr/>
          <p:nvPr/>
        </p:nvSpPr>
        <p:spPr>
          <a:xfrm>
            <a:off x="456298" y="1306269"/>
            <a:ext cx="282827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Apóstolo Paulo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5050" y="2623776"/>
            <a:ext cx="8345582" cy="403187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Arial"/>
              </a:rPr>
              <a:t>2ª) Pode um cônjuge crente divorciar-se de seu cônjuge descrente, quando este nem deseja a separação? </a:t>
            </a:r>
            <a:r>
              <a:rPr lang="pt-BR" sz="2800" b="1" dirty="0">
                <a:solidFill>
                  <a:srgbClr val="FF0000"/>
                </a:solidFill>
                <a:latin typeface="Arial"/>
              </a:rPr>
              <a:t>vv.12-14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800" dirty="0">
              <a:solidFill>
                <a:srgbClr val="FFFFFF"/>
              </a:solidFill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dirty="0">
                <a:solidFill>
                  <a:srgbClr val="FFFFFF"/>
                </a:solidFill>
                <a:latin typeface="Arial"/>
              </a:rPr>
              <a:t>– </a:t>
            </a:r>
            <a:r>
              <a:rPr lang="pt-BR" sz="2800" b="1" dirty="0">
                <a:solidFill>
                  <a:srgbClr val="FFFF00"/>
                </a:solidFill>
                <a:latin typeface="Arial"/>
              </a:rPr>
              <a:t>NÃO</a:t>
            </a:r>
            <a:r>
              <a:rPr lang="pt-BR" sz="2800" dirty="0">
                <a:solidFill>
                  <a:srgbClr val="FFFFFF"/>
                </a:solidFill>
                <a:latin typeface="Arial"/>
              </a:rPr>
              <a:t> – Paulo ordena que não se separe caso o descrente queira permanecer casado. Ou seja, o crente não deve separar-se alegando motivo de espiritualidade. Um salvo pode ser espiritual e servir a Deus mesmo tendo um cônjuge incrédulo.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20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90763" y="1804298"/>
            <a:ext cx="8362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1 Coríntios 7</a:t>
            </a:r>
          </a:p>
        </p:txBody>
      </p:sp>
      <p:sp>
        <p:nvSpPr>
          <p:cNvPr id="9" name="Rectangle 2"/>
          <p:cNvSpPr/>
          <p:nvPr/>
        </p:nvSpPr>
        <p:spPr>
          <a:xfrm>
            <a:off x="456298" y="1306269"/>
            <a:ext cx="282827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Apóstolo Paulo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5050" y="2623776"/>
            <a:ext cx="8345582" cy="403187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Arial"/>
              </a:rPr>
              <a:t>3ª) Pode um cônjuge descrente divorciar-se do crente? </a:t>
            </a:r>
            <a:r>
              <a:rPr lang="pt-BR" sz="2800" b="1" dirty="0">
                <a:solidFill>
                  <a:srgbClr val="FF0000"/>
                </a:solidFill>
                <a:latin typeface="Arial"/>
              </a:rPr>
              <a:t>vv.15</a:t>
            </a:r>
            <a:endParaRPr lang="pt-BR" sz="2800" dirty="0">
              <a:solidFill>
                <a:srgbClr val="FF0000"/>
              </a:solidFill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800" dirty="0">
              <a:solidFill>
                <a:srgbClr val="FFFFFF"/>
              </a:solidFill>
              <a:latin typeface="Arial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dirty="0">
                <a:solidFill>
                  <a:srgbClr val="FFFFFF"/>
                </a:solidFill>
                <a:latin typeface="Arial"/>
              </a:rPr>
              <a:t>– </a:t>
            </a: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SIM</a:t>
            </a:r>
            <a:r>
              <a:rPr lang="pt-BR" sz="2800" dirty="0">
                <a:solidFill>
                  <a:srgbClr val="FFFFFF"/>
                </a:solidFill>
                <a:latin typeface="Arial"/>
              </a:rPr>
              <a:t> – o princípio que Paulo apresenta, nesses casos, é o de que o crente pode aceitar a separação. Seu raciocínio é o de que em tais casos, não fica sujeito à servidão. Ou seja, insistir num casamento onde o sujeito está determinado a divorciar-se.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Divórcio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 </a:t>
            </a:r>
            <a:r>
              <a:rPr lang="pt-BR" sz="2800" dirty="0">
                <a:latin typeface="Arial Rounded MT Bold" panose="020F0704030504030204" pitchFamily="34" charset="0"/>
              </a:rPr>
              <a:t>para </a:t>
            </a:r>
            <a:r>
              <a:rPr lang="pt-BR" sz="2800" dirty="0" smtClean="0">
                <a:latin typeface="Arial Rounded MT Bold" panose="020F0704030504030204" pitchFamily="34" charset="0"/>
              </a:rPr>
              <a:t>Deus.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831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2.bp.blogspot.com/-RuJOx3C-_Ag/TVxrCBWvfFI/AAAAAAAAAHA/oUje0dMectA/s1600/familia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35" y="1578224"/>
            <a:ext cx="7806170" cy="48225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a Bíblia diz sobre </a:t>
            </a:r>
            <a:r>
              <a:rPr lang="pt-BR" sz="2800" dirty="0" err="1" smtClean="0">
                <a:latin typeface="Arial Rounded MT Bold" panose="020F0704030504030204" pitchFamily="34" charset="0"/>
              </a:rPr>
              <a:t>Recasamento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59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547795" y="1804298"/>
            <a:ext cx="8205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err="1" smtClean="0">
                <a:solidFill>
                  <a:srgbClr val="FF0000"/>
                </a:solidFill>
              </a:rPr>
              <a:t>Dt</a:t>
            </a:r>
            <a:r>
              <a:rPr lang="pt-BR" sz="2800" b="1" dirty="0" smtClean="0">
                <a:solidFill>
                  <a:srgbClr val="FF0000"/>
                </a:solidFill>
              </a:rPr>
              <a:t> 24.1-4 – </a:t>
            </a:r>
            <a:r>
              <a:rPr lang="pt-BR" sz="2800" b="1" dirty="0" smtClean="0"/>
              <a:t>Deus corrige o ambiente de trocas</a:t>
            </a:r>
            <a:r>
              <a:rPr lang="pt-BR" sz="28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4735" y="2690996"/>
            <a:ext cx="8362474" cy="3816429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00" b="1" dirty="0" smtClean="0"/>
              <a:t>QUANDO </a:t>
            </a:r>
            <a:r>
              <a:rPr lang="pt-BR" sz="2200" b="1" dirty="0"/>
              <a:t>um homem tomar uma mulher e se casar com ela, então será que, se não achar graça em seus olhos, por nela encontrar coisa indecente, far-lhe-á uma carta de repúdio, e </a:t>
            </a:r>
            <a:r>
              <a:rPr lang="pt-BR" sz="2200" b="1" dirty="0" err="1"/>
              <a:t>lha</a:t>
            </a:r>
            <a:r>
              <a:rPr lang="pt-BR" sz="2200" b="1" dirty="0"/>
              <a:t> dará na sua mão, e a despedirá da sua casa.  </a:t>
            </a:r>
            <a:r>
              <a:rPr lang="pt-BR" sz="2200" b="1" baseline="30000" dirty="0"/>
              <a:t>2</a:t>
            </a:r>
            <a:r>
              <a:rPr lang="pt-BR" sz="2200" b="1" dirty="0"/>
              <a:t> Se ela, pois, saindo da sua casa, for e se casar com outro homem,  </a:t>
            </a:r>
            <a:r>
              <a:rPr lang="pt-BR" sz="2200" b="1" baseline="30000" dirty="0"/>
              <a:t>3</a:t>
            </a:r>
            <a:r>
              <a:rPr lang="pt-BR" sz="2200" b="1" dirty="0"/>
              <a:t> E este também a desprezar, e lhe fizer carta de repúdio, e </a:t>
            </a:r>
            <a:r>
              <a:rPr lang="pt-BR" sz="2200" b="1" dirty="0" err="1"/>
              <a:t>lha</a:t>
            </a:r>
            <a:r>
              <a:rPr lang="pt-BR" sz="2200" b="1" dirty="0"/>
              <a:t> der na sua mão, e a despedir da sua casa, ou se este último homem, que a tomou para si por mulher, vier a morrer,  </a:t>
            </a:r>
            <a:r>
              <a:rPr lang="pt-BR" sz="2200" b="1" baseline="30000" dirty="0"/>
              <a:t>4</a:t>
            </a:r>
            <a:r>
              <a:rPr lang="pt-BR" sz="2200" b="1" dirty="0"/>
              <a:t> Então seu primeiro marido, que a despediu, não poderá tornar a tomá-la, para que seja sua mulher, depois que foi contaminada; pois é abominação perante o SENHOR; assim não farás pecar a terra que o SENHOR teu Deus te dá por herança.</a:t>
            </a:r>
            <a:endParaRPr lang="pt-BR" sz="2200" dirty="0"/>
          </a:p>
        </p:txBody>
      </p:sp>
      <p:sp>
        <p:nvSpPr>
          <p:cNvPr id="9" name="Rectangle 2"/>
          <p:cNvSpPr/>
          <p:nvPr/>
        </p:nvSpPr>
        <p:spPr>
          <a:xfrm>
            <a:off x="547796" y="1306269"/>
            <a:ext cx="264527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de Moisés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a Bíblia diz sobre </a:t>
            </a:r>
            <a:r>
              <a:rPr lang="pt-BR" sz="2800" dirty="0" err="1" smtClean="0">
                <a:latin typeface="Arial Rounded MT Bold" panose="020F0704030504030204" pitchFamily="34" charset="0"/>
              </a:rPr>
              <a:t>Recasamento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390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/>
          <p:nvPr/>
        </p:nvSpPr>
        <p:spPr>
          <a:xfrm>
            <a:off x="656737" y="1306269"/>
            <a:ext cx="242739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a Bíblia diz sobre </a:t>
            </a:r>
            <a:r>
              <a:rPr lang="pt-BR" sz="2800" dirty="0" err="1" smtClean="0">
                <a:latin typeface="Arial Rounded MT Bold" panose="020F0704030504030204" pitchFamily="34" charset="0"/>
              </a:rPr>
              <a:t>Recasamento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0" y="2217234"/>
            <a:ext cx="9144000" cy="452431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3200" b="1" u="sng" dirty="0">
                <a:sym typeface="Wingdings"/>
              </a:rPr>
              <a:t></a:t>
            </a:r>
            <a:r>
              <a:rPr lang="pt-BR" sz="3200" b="1" u="sng" dirty="0"/>
              <a:t> Situação de quem se casa com divorciado</a:t>
            </a:r>
            <a:endParaRPr lang="pt-BR" sz="3200" dirty="0"/>
          </a:p>
          <a:p>
            <a:pPr>
              <a:defRPr/>
            </a:pPr>
            <a:r>
              <a:rPr lang="pt-BR" sz="2800" b="1" dirty="0" err="1">
                <a:solidFill>
                  <a:srgbClr val="00CCFF"/>
                </a:solidFill>
              </a:rPr>
              <a:t>Mt</a:t>
            </a:r>
            <a:r>
              <a:rPr lang="pt-BR" sz="2800" b="1" dirty="0">
                <a:solidFill>
                  <a:srgbClr val="00CCFF"/>
                </a:solidFill>
              </a:rPr>
              <a:t> 5.32</a:t>
            </a:r>
            <a:r>
              <a:rPr lang="pt-BR" sz="2800" dirty="0">
                <a:solidFill>
                  <a:srgbClr val="00CCFF"/>
                </a:solidFill>
              </a:rPr>
              <a:t> </a:t>
            </a:r>
            <a:r>
              <a:rPr lang="pt-BR" sz="2800" dirty="0"/>
              <a:t>– quem casar com repudiada comete adultério</a:t>
            </a:r>
          </a:p>
          <a:p>
            <a:pPr>
              <a:defRPr/>
            </a:pPr>
            <a:r>
              <a:rPr lang="pt-BR" sz="2800" b="1" dirty="0" err="1">
                <a:solidFill>
                  <a:srgbClr val="00CCFF"/>
                </a:solidFill>
              </a:rPr>
              <a:t>Mt</a:t>
            </a:r>
            <a:r>
              <a:rPr lang="pt-BR" sz="2800" b="1" dirty="0">
                <a:solidFill>
                  <a:srgbClr val="00CCFF"/>
                </a:solidFill>
              </a:rPr>
              <a:t> 19.9</a:t>
            </a:r>
            <a:r>
              <a:rPr lang="pt-BR" sz="2800" dirty="0">
                <a:solidFill>
                  <a:srgbClr val="00CCFF"/>
                </a:solidFill>
              </a:rPr>
              <a:t> </a:t>
            </a:r>
            <a:r>
              <a:rPr lang="pt-BR" sz="2800" dirty="0"/>
              <a:t>(Mc 10.1; </a:t>
            </a:r>
            <a:r>
              <a:rPr lang="pt-BR" sz="2800" dirty="0" err="1"/>
              <a:t>Lc</a:t>
            </a:r>
            <a:r>
              <a:rPr lang="pt-BR" sz="2800" dirty="0"/>
              <a:t> 16.18) – ...e casar com outra comete adultério</a:t>
            </a:r>
          </a:p>
          <a:p>
            <a:pPr>
              <a:defRPr/>
            </a:pPr>
            <a:r>
              <a:rPr lang="pt-BR" sz="3200" dirty="0"/>
              <a:t> </a:t>
            </a:r>
          </a:p>
          <a:p>
            <a:pPr>
              <a:defRPr/>
            </a:pP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</a:t>
            </a: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Jesus considera adultério o casar-se com alguém divorciado.</a:t>
            </a:r>
          </a:p>
          <a:p>
            <a:pPr>
              <a:defRPr/>
            </a:pP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</a:t>
            </a: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menção feita por Jesus, de outro </a:t>
            </a:r>
            <a:r>
              <a:rPr lang="pt-BR" sz="2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casamento, </a:t>
            </a:r>
            <a:r>
              <a:rPr lang="pt-BR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significa aprovação, mas apenas constatação da realidade tratada na ocasião.</a:t>
            </a:r>
          </a:p>
        </p:txBody>
      </p:sp>
    </p:spTree>
    <p:extLst>
      <p:ext uri="{BB962C8B-B14F-4D97-AF65-F5344CB8AC3E}">
        <p14:creationId xmlns:p14="http://schemas.microsoft.com/office/powerpoint/2010/main" val="2926301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/>
          <p:nvPr/>
        </p:nvSpPr>
        <p:spPr>
          <a:xfrm>
            <a:off x="456301" y="1306269"/>
            <a:ext cx="282827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Apóstolo Paulo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390763" y="542218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a Bíblia diz sobre </a:t>
            </a:r>
            <a:r>
              <a:rPr lang="pt-BR" sz="2800" dirty="0" err="1" smtClean="0">
                <a:latin typeface="Arial Rounded MT Bold" panose="020F0704030504030204" pitchFamily="34" charset="0"/>
              </a:rPr>
              <a:t>Recasamento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0" y="2359290"/>
            <a:ext cx="9144000" cy="3539430"/>
          </a:xfrm>
          <a:prstGeom prst="rect">
            <a:avLst/>
          </a:prstGeom>
          <a:gradFill rotWithShape="1">
            <a:gsLst>
              <a:gs pos="0">
                <a:srgbClr val="000000">
                  <a:shade val="51000"/>
                  <a:satMod val="130000"/>
                </a:srgbClr>
              </a:gs>
              <a:gs pos="80000">
                <a:srgbClr val="000000">
                  <a:shade val="93000"/>
                  <a:satMod val="130000"/>
                </a:srgbClr>
              </a:gs>
              <a:gs pos="100000">
                <a:srgbClr val="0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4ª </a:t>
            </a:r>
            <a:r>
              <a:rPr kumimoji="0" lang="pt-BR" sz="3200" b="1" i="0" u="sng" strike="noStrike" kern="0" cap="none" spc="0" normalizeH="0" baseline="0" noProof="0" dirty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Questão: Orientação sobre </a:t>
            </a:r>
            <a:r>
              <a:rPr kumimoji="0" lang="pt-BR" sz="32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recasamento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srgbClr val="00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Co 7.10-11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Em caso de separação devem ficar sem casar ou reconciliar-se com o marido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Co 7.39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A viuvez consente um novo casamento</a:t>
            </a:r>
          </a:p>
        </p:txBody>
      </p:sp>
    </p:spTree>
    <p:extLst>
      <p:ext uri="{BB962C8B-B14F-4D97-AF65-F5344CB8AC3E}">
        <p14:creationId xmlns:p14="http://schemas.microsoft.com/office/powerpoint/2010/main" val="3420769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/>
          <p:cNvSpPr txBox="1"/>
          <p:nvPr/>
        </p:nvSpPr>
        <p:spPr>
          <a:xfrm>
            <a:off x="390763" y="133147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b="1" dirty="0"/>
              <a:t>Como a Igreja Deve Lidar Com as Pessoas que Enfrentam Divórcios e </a:t>
            </a:r>
            <a:r>
              <a:rPr lang="pt-BR" sz="2800" b="1" dirty="0" err="1" smtClean="0"/>
              <a:t>Recasamentos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3" y="1246966"/>
            <a:ext cx="8345582" cy="53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6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685800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grpSp>
        <p:nvGrpSpPr>
          <p:cNvPr id="28675" name="Group 14"/>
          <p:cNvGrpSpPr>
            <a:grpSpLocks/>
          </p:cNvGrpSpPr>
          <p:nvPr/>
        </p:nvGrpSpPr>
        <p:grpSpPr bwMode="auto">
          <a:xfrm>
            <a:off x="344488" y="44450"/>
            <a:ext cx="8799512" cy="1062038"/>
            <a:chOff x="603" y="845"/>
            <a:chExt cx="5543" cy="454"/>
          </a:xfrm>
        </p:grpSpPr>
        <p:sp>
          <p:nvSpPr>
            <p:cNvPr id="28682" name="Rectangle 8"/>
            <p:cNvSpPr>
              <a:spLocks noChangeArrowheads="1"/>
            </p:cNvSpPr>
            <p:nvPr/>
          </p:nvSpPr>
          <p:spPr bwMode="auto">
            <a:xfrm>
              <a:off x="603" y="845"/>
              <a:ext cx="5193" cy="454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>
              <a:outerShdw dist="135003" dir="8328844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8683" name="Text Box 9"/>
            <p:cNvSpPr txBox="1">
              <a:spLocks noChangeArrowheads="1"/>
            </p:cNvSpPr>
            <p:nvPr/>
          </p:nvSpPr>
          <p:spPr bwMode="auto">
            <a:xfrm>
              <a:off x="635" y="945"/>
              <a:ext cx="5511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2200" b="1" dirty="0">
                  <a:solidFill>
                    <a:srgbClr val="006699"/>
                  </a:solidFill>
                </a:rPr>
                <a:t>3 – COMO LIDAR COM AS PESSOAS QUE ENFRENTAM DIVÓRCIOS E </a:t>
              </a:r>
              <a:r>
                <a:rPr lang="pt-BR" altLang="pt-BR" sz="2200" b="1" dirty="0" smtClean="0">
                  <a:solidFill>
                    <a:srgbClr val="006699"/>
                  </a:solidFill>
                </a:rPr>
                <a:t>RECASAMENTO</a:t>
              </a:r>
              <a:endParaRPr lang="pt-BR" altLang="pt-BR" sz="2200" b="1" dirty="0">
                <a:solidFill>
                  <a:srgbClr val="006699"/>
                </a:solidFill>
              </a:endParaRPr>
            </a:p>
          </p:txBody>
        </p:sp>
      </p:grpSp>
      <p:sp>
        <p:nvSpPr>
          <p:cNvPr id="13" name="Retângulo 12"/>
          <p:cNvSpPr/>
          <p:nvPr/>
        </p:nvSpPr>
        <p:spPr>
          <a:xfrm>
            <a:off x="0" y="5732463"/>
            <a:ext cx="9144000" cy="11255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/>
              <a:t>V.1 Sabe, porém, isto: nos últimos dias, sobrevirão tempos difíceis, </a:t>
            </a:r>
            <a:endParaRPr lang="pt-BR" sz="2300" dirty="0"/>
          </a:p>
        </p:txBody>
      </p: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179388" y="1522413"/>
            <a:ext cx="720725" cy="754062"/>
          </a:xfrm>
          <a:prstGeom prst="ellipse">
            <a:avLst/>
          </a:prstGeom>
          <a:solidFill>
            <a:srgbClr val="EAEAEA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/>
              <a:t>A</a:t>
            </a:r>
            <a:endParaRPr lang="pt-BR" altLang="pt-BR" sz="2800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1042988" y="1343025"/>
            <a:ext cx="7777162" cy="1077913"/>
          </a:xfrm>
          <a:prstGeom prst="rect">
            <a:avLst/>
          </a:prstGeom>
          <a:noFill/>
          <a:ln>
            <a:solidFill>
              <a:srgbClr val="00CCFF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pt-BR" sz="3200" b="1" dirty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Manter um ensino consistente da Palavra de Deus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8679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323850" y="2565400"/>
            <a:ext cx="9144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b="1">
                <a:solidFill>
                  <a:srgbClr val="FFFF00"/>
                </a:solidFill>
                <a:ea typeface="Times New Roman" pitchFamily="18" charset="0"/>
                <a:cs typeface="Arial" charset="0"/>
                <a:sym typeface="Wingdings 3" pitchFamily="18" charset="2"/>
              </a:rPr>
              <a:t></a:t>
            </a:r>
            <a:r>
              <a:rPr lang="pt-BR" altLang="pt-BR" b="1">
                <a:solidFill>
                  <a:srgbClr val="FFFF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pt-BR" altLang="pt-BR">
                <a:solidFill>
                  <a:srgbClr val="FFFF00"/>
                </a:solidFill>
                <a:ea typeface="Times New Roman" pitchFamily="18" charset="0"/>
                <a:cs typeface="Arial" charset="0"/>
                <a:sym typeface="Wingdings 3" pitchFamily="18" charset="2"/>
              </a:rPr>
              <a:t>É papel da igreja ensinar a verdade no meio de uma “geração corrupta” (2 Tm 3.1, 4.1-3; Fp 2.15-16)</a:t>
            </a:r>
            <a:endParaRPr lang="pt-BR" altLang="pt-BR" b="1">
              <a:solidFill>
                <a:srgbClr val="FFFF00"/>
              </a:solidFill>
              <a:ea typeface="Times New Roman" pitchFamily="18" charset="0"/>
              <a:cs typeface="Arial" charset="0"/>
              <a:sym typeface="Wingdings 3" pitchFamily="18" charset="2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4925" y="4321175"/>
            <a:ext cx="9144000" cy="2492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sz="2200" b="1" dirty="0"/>
              <a:t>Conjuro-te, perante Deus e Cristo Jesus, .(...)   </a:t>
            </a:r>
            <a:r>
              <a:rPr lang="pt-BR" sz="2200" b="1" baseline="30000" dirty="0"/>
              <a:t>2</a:t>
            </a:r>
            <a:r>
              <a:rPr lang="pt-BR" sz="2200" b="1" dirty="0"/>
              <a:t> prega a palavra, insta, quer seja oportuno, quer não, corrige, repreende, exorta com toda a longanimidade e doutrina.  </a:t>
            </a:r>
            <a:r>
              <a:rPr lang="pt-BR" sz="2200" b="1" baseline="30000" dirty="0"/>
              <a:t>3</a:t>
            </a:r>
            <a:r>
              <a:rPr lang="pt-BR" sz="2200" b="1" dirty="0"/>
              <a:t> Pois haverá tempo em que não suportarão a sã doutrina; pelo contrário, cercar-se-ão de mestres segundo as suas próprias cobiças, como que sentindo coceira nos ouvidos;  </a:t>
            </a:r>
            <a:r>
              <a:rPr lang="pt-BR" sz="2200" b="1" baseline="30000" dirty="0"/>
              <a:t>4</a:t>
            </a:r>
            <a:r>
              <a:rPr lang="pt-BR" sz="2200" b="1" dirty="0"/>
              <a:t> e se recusarão a dar ouvidos à verdade, entregando-se às fábulas. 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49417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79878" grpId="0" animBg="1"/>
      <p:bldP spid="79880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685800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grpSp>
        <p:nvGrpSpPr>
          <p:cNvPr id="29699" name="Group 14"/>
          <p:cNvGrpSpPr>
            <a:grpSpLocks/>
          </p:cNvGrpSpPr>
          <p:nvPr/>
        </p:nvGrpSpPr>
        <p:grpSpPr bwMode="auto">
          <a:xfrm>
            <a:off x="344488" y="44450"/>
            <a:ext cx="8799512" cy="1062038"/>
            <a:chOff x="603" y="845"/>
            <a:chExt cx="5543" cy="454"/>
          </a:xfrm>
        </p:grpSpPr>
        <p:sp>
          <p:nvSpPr>
            <p:cNvPr id="29706" name="Rectangle 8"/>
            <p:cNvSpPr>
              <a:spLocks noChangeArrowheads="1"/>
            </p:cNvSpPr>
            <p:nvPr/>
          </p:nvSpPr>
          <p:spPr bwMode="auto">
            <a:xfrm>
              <a:off x="603" y="845"/>
              <a:ext cx="5193" cy="454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>
              <a:outerShdw dist="135003" dir="8328844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9707" name="Text Box 9"/>
            <p:cNvSpPr txBox="1">
              <a:spLocks noChangeArrowheads="1"/>
            </p:cNvSpPr>
            <p:nvPr/>
          </p:nvSpPr>
          <p:spPr bwMode="auto">
            <a:xfrm>
              <a:off x="635" y="945"/>
              <a:ext cx="5511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2200" b="1" dirty="0">
                  <a:solidFill>
                    <a:srgbClr val="006699"/>
                  </a:solidFill>
                </a:rPr>
                <a:t>3 – COMO LIDAR COM AS PESSOAS QUE ENFRENTAM DIVÓRCIOS E </a:t>
              </a:r>
              <a:r>
                <a:rPr lang="pt-BR" altLang="pt-BR" sz="2200" b="1" dirty="0" smtClean="0">
                  <a:solidFill>
                    <a:srgbClr val="006699"/>
                  </a:solidFill>
                </a:rPr>
                <a:t>RECASAMENTO</a:t>
              </a:r>
              <a:endParaRPr lang="pt-BR" altLang="pt-BR" sz="2200" b="1" dirty="0">
                <a:solidFill>
                  <a:srgbClr val="006699"/>
                </a:solidFill>
              </a:endParaRPr>
            </a:p>
          </p:txBody>
        </p:sp>
      </p:grpSp>
      <p:sp>
        <p:nvSpPr>
          <p:cNvPr id="13" name="Retângulo 12"/>
          <p:cNvSpPr/>
          <p:nvPr/>
        </p:nvSpPr>
        <p:spPr>
          <a:xfrm>
            <a:off x="0" y="5013325"/>
            <a:ext cx="9144000" cy="18446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/>
              <a:t>Irmãos, se alguém for surpreendido nalguma falta, vós, que sois espirituais, corrigi-o com espírito de brandura; e guarda-te para que não sejas também tentado.  </a:t>
            </a:r>
            <a:r>
              <a:rPr lang="pt-BR" sz="2400" b="1" baseline="30000" dirty="0"/>
              <a:t>2</a:t>
            </a:r>
            <a:r>
              <a:rPr lang="pt-BR" sz="2400" b="1" dirty="0"/>
              <a:t> Levai as cargas uns dos outros e, assim, cumprireis a lei de Cristo. </a:t>
            </a:r>
            <a:endParaRPr lang="pt-BR" sz="2300" dirty="0"/>
          </a:p>
        </p:txBody>
      </p: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179388" y="1522413"/>
            <a:ext cx="720725" cy="754062"/>
          </a:xfrm>
          <a:prstGeom prst="ellipse">
            <a:avLst/>
          </a:prstGeom>
          <a:solidFill>
            <a:srgbClr val="EAEAEA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/>
              <a:t>B</a:t>
            </a:r>
            <a:endParaRPr lang="pt-BR" altLang="pt-BR" sz="2800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1042988" y="1343025"/>
            <a:ext cx="7777162" cy="1077913"/>
          </a:xfrm>
          <a:prstGeom prst="rect">
            <a:avLst/>
          </a:prstGeom>
          <a:noFill/>
          <a:ln>
            <a:solidFill>
              <a:srgbClr val="00CCFF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pt-BR" sz="3200" b="1" dirty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Reeducar biblicamente quem está enfrentado estas situações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970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323850" y="2459038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solidFill>
                  <a:srgbClr val="FFFF00"/>
                </a:solidFill>
                <a:sym typeface="Wingdings 3" pitchFamily="18" charset="2"/>
              </a:rPr>
              <a:t></a:t>
            </a:r>
            <a:r>
              <a:rPr lang="pt-BR" altLang="pt-BR" b="1">
                <a:solidFill>
                  <a:srgbClr val="FFFF00"/>
                </a:solidFill>
              </a:rPr>
              <a:t> </a:t>
            </a:r>
            <a:r>
              <a:rPr lang="pt-BR" altLang="pt-BR">
                <a:solidFill>
                  <a:srgbClr val="FFFF00"/>
                </a:solidFill>
              </a:rPr>
              <a:t>É papel da igreja corrigir e auxiliar pessoas que estão lutando com pecados (Gl 6.1-2)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solidFill>
                  <a:srgbClr val="FFFF00"/>
                </a:solidFill>
                <a:sym typeface="Wingdings 3" pitchFamily="18" charset="2"/>
              </a:rPr>
              <a:t></a:t>
            </a:r>
            <a:r>
              <a:rPr lang="pt-BR" altLang="pt-BR" b="1">
                <a:solidFill>
                  <a:srgbClr val="FFFF00"/>
                </a:solidFill>
              </a:rPr>
              <a:t> </a:t>
            </a:r>
            <a:r>
              <a:rPr lang="pt-BR" altLang="pt-BR">
                <a:solidFill>
                  <a:srgbClr val="FFFF00"/>
                </a:solidFill>
              </a:rPr>
              <a:t>É papel da igreja aconselhar e consolar pessoas que estão sofrendo por causa de pecados (1Tes 5.14)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4925" y="5013325"/>
            <a:ext cx="9144000" cy="18446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 err="1"/>
              <a:t>Exortamo-vos</a:t>
            </a:r>
            <a:r>
              <a:rPr lang="pt-BR" sz="2400" b="1" dirty="0"/>
              <a:t>, também, irmãos, a que admoesteis os insubmissos, consoleis os desanimados, ampareis os fracos e sejais </a:t>
            </a:r>
            <a:r>
              <a:rPr lang="pt-BR" sz="2400" b="1" dirty="0" err="1"/>
              <a:t>longânimos</a:t>
            </a:r>
            <a:r>
              <a:rPr lang="pt-BR" sz="2400" b="1" dirty="0"/>
              <a:t> para com todos. 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73279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79878" grpId="0" animBg="1"/>
      <p:bldP spid="79880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685800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grpSp>
        <p:nvGrpSpPr>
          <p:cNvPr id="30723" name="Group 14"/>
          <p:cNvGrpSpPr>
            <a:grpSpLocks/>
          </p:cNvGrpSpPr>
          <p:nvPr/>
        </p:nvGrpSpPr>
        <p:grpSpPr bwMode="auto">
          <a:xfrm>
            <a:off x="344488" y="44450"/>
            <a:ext cx="8799512" cy="1062038"/>
            <a:chOff x="603" y="845"/>
            <a:chExt cx="5543" cy="454"/>
          </a:xfrm>
        </p:grpSpPr>
        <p:sp>
          <p:nvSpPr>
            <p:cNvPr id="30729" name="Rectangle 8"/>
            <p:cNvSpPr>
              <a:spLocks noChangeArrowheads="1"/>
            </p:cNvSpPr>
            <p:nvPr/>
          </p:nvSpPr>
          <p:spPr bwMode="auto">
            <a:xfrm>
              <a:off x="603" y="845"/>
              <a:ext cx="5193" cy="454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>
              <a:outerShdw dist="135003" dir="8328844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30730" name="Text Box 9"/>
            <p:cNvSpPr txBox="1">
              <a:spLocks noChangeArrowheads="1"/>
            </p:cNvSpPr>
            <p:nvPr/>
          </p:nvSpPr>
          <p:spPr bwMode="auto">
            <a:xfrm>
              <a:off x="635" y="945"/>
              <a:ext cx="5511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2200" b="1" dirty="0">
                  <a:solidFill>
                    <a:srgbClr val="006699"/>
                  </a:solidFill>
                </a:rPr>
                <a:t>3 – COMO LIDAR COM AS PESSOAS QUE ENFRENTAM DIVÓRCIOS E </a:t>
              </a:r>
              <a:r>
                <a:rPr lang="pt-BR" altLang="pt-BR" sz="2200" b="1" dirty="0" smtClean="0">
                  <a:solidFill>
                    <a:srgbClr val="006699"/>
                  </a:solidFill>
                </a:rPr>
                <a:t>RECASAMENTO</a:t>
              </a:r>
              <a:endParaRPr lang="pt-BR" altLang="pt-BR" sz="2200" b="1" dirty="0">
                <a:solidFill>
                  <a:srgbClr val="006699"/>
                </a:solidFill>
              </a:endParaRPr>
            </a:p>
          </p:txBody>
        </p:sp>
      </p:grp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179388" y="1522413"/>
            <a:ext cx="720725" cy="754062"/>
          </a:xfrm>
          <a:prstGeom prst="ellipse">
            <a:avLst/>
          </a:prstGeom>
          <a:solidFill>
            <a:srgbClr val="EAEAEA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/>
              <a:t>C</a:t>
            </a:r>
            <a:endParaRPr lang="pt-BR" altLang="pt-BR" sz="2800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1042988" y="1343025"/>
            <a:ext cx="7777162" cy="1077913"/>
          </a:xfrm>
          <a:prstGeom prst="rect">
            <a:avLst/>
          </a:prstGeom>
          <a:noFill/>
          <a:ln>
            <a:solidFill>
              <a:srgbClr val="00CCFF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pt-BR" sz="3200" b="1" dirty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Cuidar pessoalmente de quem está enfrentado estas situações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30726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323850" y="3197225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>
              <a:buFont typeface="Wingdings 3"/>
              <a:buChar char="Q"/>
              <a:defRPr/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papel da igreja acompanhar e aconselhar </a:t>
            </a:r>
            <a:endParaRPr lang="pt-B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pessoas 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dificuldades (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10.24-25)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4925" y="4797425"/>
            <a:ext cx="9144000" cy="18446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/>
              <a:t>Consideremo-nos também uns aos outros, para nos estimularmos ao amor e às boas obras.  </a:t>
            </a:r>
            <a:r>
              <a:rPr lang="pt-BR" sz="2400" b="1" baseline="30000" dirty="0"/>
              <a:t>25</a:t>
            </a:r>
            <a:r>
              <a:rPr lang="pt-BR" sz="2400" b="1" dirty="0"/>
              <a:t> Não deixemos de congregar-nos, como é costume de alguns; antes, façamos admoestações e tanto mais quanto vedes que o Dia se aproxima. 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74567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 animBg="1"/>
      <p:bldP spid="79880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Connector 13"/>
          <p:cNvCxnSpPr/>
          <p:nvPr/>
        </p:nvCxnSpPr>
        <p:spPr>
          <a:xfrm>
            <a:off x="373871" y="124696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/>
          <p:cNvSpPr txBox="1"/>
          <p:nvPr/>
        </p:nvSpPr>
        <p:spPr>
          <a:xfrm>
            <a:off x="390763" y="133147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b="1" dirty="0"/>
              <a:t>Como a Igreja Deve Lidar Com as Pessoas que Enfrentam Divórcios e </a:t>
            </a:r>
            <a:r>
              <a:rPr lang="pt-BR" sz="2800" b="1" dirty="0" err="1" smtClean="0"/>
              <a:t>Recasamentos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1262723"/>
            <a:ext cx="9143999" cy="5592108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600" b="1" u="sng" dirty="0">
                <a:solidFill>
                  <a:srgbClr val="FFFF00"/>
                </a:solidFill>
                <a:latin typeface="Calibri Light"/>
                <a:ea typeface="Calibri"/>
                <a:cs typeface="Arial"/>
              </a:rPr>
              <a:t>Uma palavra sobre o exercício de </a:t>
            </a:r>
            <a:r>
              <a:rPr lang="pt-BR" sz="3600" b="1" u="sng" dirty="0" smtClean="0">
                <a:solidFill>
                  <a:srgbClr val="FFFF00"/>
                </a:solidFill>
                <a:latin typeface="Calibri Light"/>
                <a:ea typeface="Calibri"/>
                <a:cs typeface="Arial"/>
              </a:rPr>
              <a:t>ministérios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600" b="1" dirty="0">
              <a:solidFill>
                <a:srgbClr val="FFFF00"/>
              </a:solidFill>
              <a:ea typeface="Calibri"/>
              <a:cs typeface="Times New Roman"/>
            </a:endParaRPr>
          </a:p>
          <a:p>
            <a:pPr marL="742950" indent="-742950">
              <a:lnSpc>
                <a:spcPct val="107000"/>
              </a:lnSpc>
              <a:spcAft>
                <a:spcPts val="0"/>
              </a:spcAft>
              <a:buAutoNum type="alphaLcParenR"/>
            </a:pPr>
            <a:r>
              <a:rPr lang="pt-BR" sz="3600" b="1" dirty="0" smtClean="0">
                <a:latin typeface="Calibri Light"/>
                <a:ea typeface="Calibri"/>
                <a:cs typeface="Arial"/>
              </a:rPr>
              <a:t>Todo </a:t>
            </a:r>
            <a:r>
              <a:rPr lang="pt-BR" sz="3600" b="1" dirty="0">
                <a:latin typeface="Calibri Light"/>
                <a:ea typeface="Calibri"/>
                <a:cs typeface="Arial"/>
              </a:rPr>
              <a:t>salvo deve servir ao Senhor, e o impedimento acontece quando alguém insiste em viver na prática do pecado (</a:t>
            </a:r>
            <a:r>
              <a:rPr lang="pt-BR" sz="3600" b="1" dirty="0" err="1">
                <a:latin typeface="Calibri Light"/>
                <a:ea typeface="Calibri"/>
                <a:cs typeface="Arial"/>
              </a:rPr>
              <a:t>Mt</a:t>
            </a:r>
            <a:r>
              <a:rPr lang="pt-BR" sz="3600" b="1" dirty="0">
                <a:latin typeface="Calibri Light"/>
                <a:ea typeface="Calibri"/>
                <a:cs typeface="Arial"/>
              </a:rPr>
              <a:t> </a:t>
            </a:r>
            <a:r>
              <a:rPr lang="pt-BR" sz="3600" b="1" dirty="0" smtClean="0">
                <a:latin typeface="Calibri Light"/>
                <a:ea typeface="Calibri"/>
                <a:cs typeface="Arial"/>
              </a:rPr>
              <a:t>18.15-17)</a:t>
            </a:r>
          </a:p>
          <a:p>
            <a:pPr marL="742950" indent="-74295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pt-BR" sz="1000" b="1" dirty="0" smtClean="0">
              <a:latin typeface="Calibri Light"/>
              <a:ea typeface="Calibri"/>
              <a:cs typeface="Arial"/>
            </a:endParaRPr>
          </a:p>
          <a:p>
            <a:pPr marL="742950" indent="-742950">
              <a:lnSpc>
                <a:spcPct val="107000"/>
              </a:lnSpc>
              <a:spcAft>
                <a:spcPts val="0"/>
              </a:spcAft>
              <a:buAutoNum type="alphaLcParenR"/>
            </a:pPr>
            <a:r>
              <a:rPr lang="pt-BR" sz="3600" b="1" dirty="0" smtClean="0">
                <a:latin typeface="Calibri Light"/>
                <a:ea typeface="Calibri"/>
                <a:cs typeface="Arial"/>
              </a:rPr>
              <a:t>A </a:t>
            </a:r>
            <a:r>
              <a:rPr lang="pt-BR" sz="3600" b="1" dirty="0">
                <a:latin typeface="Calibri Light"/>
                <a:ea typeface="Calibri"/>
                <a:cs typeface="Arial"/>
              </a:rPr>
              <a:t>restrição direta ao exercício de um ministério na igreja aparece no caso do pastorado e </a:t>
            </a:r>
            <a:r>
              <a:rPr lang="pt-BR" sz="3600" b="1" dirty="0" err="1">
                <a:latin typeface="Calibri Light"/>
                <a:ea typeface="Calibri"/>
                <a:cs typeface="Arial"/>
              </a:rPr>
              <a:t>diaconia</a:t>
            </a:r>
            <a:r>
              <a:rPr lang="pt-BR" sz="3600" b="1" dirty="0">
                <a:latin typeface="Calibri Light"/>
                <a:ea typeface="Calibri"/>
                <a:cs typeface="Arial"/>
              </a:rPr>
              <a:t> (1Tm 3.1-13).</a:t>
            </a:r>
            <a:endParaRPr lang="pt-BR" sz="36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7700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147" y="975592"/>
            <a:ext cx="914614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/>
              <a:t>1 – Cremos que o assunto Divórcio e </a:t>
            </a:r>
            <a:r>
              <a:rPr lang="pt-BR" sz="2600" dirty="0" err="1" smtClean="0"/>
              <a:t>Recasamento</a:t>
            </a:r>
            <a:r>
              <a:rPr lang="pt-BR" sz="2600" dirty="0" smtClean="0"/>
              <a:t> </a:t>
            </a:r>
            <a:r>
              <a:rPr lang="pt-BR" sz="2600" dirty="0"/>
              <a:t>deve ser definido exclusivamente pela Bíblia, que dá ênfase a um casamento duradouro.</a:t>
            </a:r>
          </a:p>
          <a:p>
            <a:r>
              <a:rPr lang="pt-BR" sz="2600" dirty="0"/>
              <a:t>2 – Cremos que a Bíblia afirma haver dois motivos para o divórcio: relações sexuais ilícitas e o abandono do cônjuge descrente.</a:t>
            </a:r>
          </a:p>
          <a:p>
            <a:r>
              <a:rPr lang="pt-BR" sz="2600" dirty="0"/>
              <a:t>3 – Cremos que a Bíblia afirma que trata-se de um pecado muito grave separar-se por qualquer motivo e casar-se outra vez.</a:t>
            </a:r>
          </a:p>
          <a:p>
            <a:r>
              <a:rPr lang="pt-BR" sz="2600" dirty="0"/>
              <a:t>4 – Cremos que é papel da igreja cuidar dos casais divorciados e </a:t>
            </a:r>
            <a:r>
              <a:rPr lang="pt-BR" sz="2600" dirty="0" smtClean="0"/>
              <a:t>recasados</a:t>
            </a:r>
            <a:r>
              <a:rPr lang="pt-BR" sz="2600" dirty="0"/>
              <a:t>.</a:t>
            </a:r>
          </a:p>
          <a:p>
            <a:r>
              <a:rPr lang="pt-BR" sz="2600" dirty="0"/>
              <a:t>5 – Cremos que a condição de divorciado </a:t>
            </a:r>
            <a:endParaRPr lang="pt-BR" sz="2600" dirty="0" smtClean="0"/>
          </a:p>
          <a:p>
            <a:r>
              <a:rPr lang="pt-BR" sz="2600" smtClean="0"/>
              <a:t>ou recasado </a:t>
            </a:r>
            <a:r>
              <a:rPr lang="pt-BR" sz="2600" dirty="0"/>
              <a:t>não é um impedimento a </a:t>
            </a:r>
            <a:endParaRPr lang="pt-BR" sz="2600" dirty="0" smtClean="0"/>
          </a:p>
          <a:p>
            <a:r>
              <a:rPr lang="pt-BR" sz="2600" dirty="0" smtClean="0"/>
              <a:t>servir </a:t>
            </a:r>
            <a:r>
              <a:rPr lang="pt-BR" sz="2600" dirty="0"/>
              <a:t>em ministérios na igreja, a não </a:t>
            </a:r>
            <a:r>
              <a:rPr lang="pt-BR" sz="2600" dirty="0" smtClean="0"/>
              <a:t>ser</a:t>
            </a:r>
          </a:p>
          <a:p>
            <a:r>
              <a:rPr lang="pt-BR" sz="2600" dirty="0" smtClean="0"/>
              <a:t> </a:t>
            </a:r>
            <a:r>
              <a:rPr lang="pt-BR" sz="2600" dirty="0"/>
              <a:t>que envolva os ministérios de </a:t>
            </a:r>
            <a:r>
              <a:rPr lang="pt-BR" sz="2600" dirty="0" err="1"/>
              <a:t>diaconia</a:t>
            </a:r>
            <a:r>
              <a:rPr lang="pt-BR" sz="2600" dirty="0"/>
              <a:t> </a:t>
            </a:r>
            <a:endParaRPr lang="pt-BR" sz="2600" dirty="0" smtClean="0"/>
          </a:p>
          <a:p>
            <a:r>
              <a:rPr lang="pt-BR" sz="2600" dirty="0" smtClean="0"/>
              <a:t>ou </a:t>
            </a:r>
            <a:r>
              <a:rPr lang="pt-BR" sz="2600" dirty="0"/>
              <a:t>pastorado.</a:t>
            </a:r>
          </a:p>
        </p:txBody>
      </p:sp>
    </p:spTree>
    <p:extLst>
      <p:ext uri="{BB962C8B-B14F-4D97-AF65-F5344CB8AC3E}">
        <p14:creationId xmlns:p14="http://schemas.microsoft.com/office/powerpoint/2010/main" val="248050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1688</TotalTime>
  <Words>1977</Words>
  <Application>Microsoft Office PowerPoint</Application>
  <PresentationFormat>Apresentação na tela (4:3)</PresentationFormat>
  <Paragraphs>163</Paragraphs>
  <Slides>29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154</cp:revision>
  <dcterms:created xsi:type="dcterms:W3CDTF">2015-03-06T10:45:28Z</dcterms:created>
  <dcterms:modified xsi:type="dcterms:W3CDTF">2015-07-15T16:51:54Z</dcterms:modified>
</cp:coreProperties>
</file>